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8" r:id="rId2"/>
    <p:sldId id="259" r:id="rId3"/>
    <p:sldId id="260" r:id="rId4"/>
    <p:sldId id="304" r:id="rId5"/>
    <p:sldId id="291" r:id="rId6"/>
    <p:sldId id="305" r:id="rId7"/>
    <p:sldId id="29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19" autoAdjust="0"/>
  </p:normalViewPr>
  <p:slideViewPr>
    <p:cSldViewPr>
      <p:cViewPr varScale="1">
        <p:scale>
          <a:sx n="69" d="100"/>
          <a:sy n="69" d="100"/>
        </p:scale>
        <p:origin x="-5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310F9-570E-4E5E-89EC-7BB722E48173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92ACA-9749-4557-8382-7AEB038EF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2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DF2BB-FFCE-4B81-BD75-F9EA0BBAF283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5325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DF2BB-FFCE-4B81-BD75-F9EA0BBAF283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21059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88AF-3833-4D0B-B97F-149645F53F15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03CB6CA-87A9-4104-A6BE-CD2646F8C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88AF-3833-4D0B-B97F-149645F53F15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CB6CA-87A9-4104-A6BE-CD2646F8C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88AF-3833-4D0B-B97F-149645F53F15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CB6CA-87A9-4104-A6BE-CD2646F8C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88AF-3833-4D0B-B97F-149645F53F15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03CB6CA-87A9-4104-A6BE-CD2646F8C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88AF-3833-4D0B-B97F-149645F53F15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CB6CA-87A9-4104-A6BE-CD2646F8C7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88AF-3833-4D0B-B97F-149645F53F15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CB6CA-87A9-4104-A6BE-CD2646F8C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88AF-3833-4D0B-B97F-149645F53F15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03CB6CA-87A9-4104-A6BE-CD2646F8C7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88AF-3833-4D0B-B97F-149645F53F15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CB6CA-87A9-4104-A6BE-CD2646F8C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88AF-3833-4D0B-B97F-149645F53F15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CB6CA-87A9-4104-A6BE-CD2646F8C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88AF-3833-4D0B-B97F-149645F53F15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CB6CA-87A9-4104-A6BE-CD2646F8C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88AF-3833-4D0B-B97F-149645F53F15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CB6CA-87A9-4104-A6BE-CD2646F8C7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F6B88AF-3833-4D0B-B97F-149645F53F15}" type="datetimeFigureOut">
              <a:rPr lang="en-US" smtClean="0"/>
              <a:pPr/>
              <a:t>24/08/2019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03CB6CA-87A9-4104-A6BE-CD2646F8C7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en-US" sz="11500" dirty="0" smtClean="0"/>
              <a:t>WELCOME</a:t>
            </a:r>
            <a:endParaRPr lang="en-IN" sz="11500" dirty="0"/>
          </a:p>
        </p:txBody>
      </p:sp>
    </p:spTree>
    <p:extLst>
      <p:ext uri="{BB962C8B-B14F-4D97-AF65-F5344CB8AC3E}">
        <p14:creationId xmlns:p14="http://schemas.microsoft.com/office/powerpoint/2010/main" val="42593762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7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7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4969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tx2"/>
                </a:solidFill>
              </a:rPr>
              <a:t>  </a:t>
            </a:r>
            <a:r>
              <a:rPr lang="en-US" sz="2800" dirty="0" smtClean="0">
                <a:solidFill>
                  <a:schemeClr val="tx2"/>
                </a:solidFill>
              </a:rPr>
              <a:t>Shikshan Prasarak Madnadl’s</a:t>
            </a:r>
            <a:endParaRPr lang="en-US" sz="2800" b="1" dirty="0" smtClean="0">
              <a:ln>
                <a:prstDash val="solid"/>
              </a:ln>
              <a:solidFill>
                <a:srgbClr val="4133FB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GOPAL KRISHNA GOKHALE COLLEGE,</a:t>
            </a:r>
          </a:p>
          <a:p>
            <a:pPr algn="ctr"/>
            <a:r>
              <a:rPr lang="en-US" sz="32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KOLHAPUR</a:t>
            </a:r>
          </a:p>
          <a:p>
            <a:r>
              <a:rPr lang="en-US" sz="4800" dirty="0" smtClean="0">
                <a:solidFill>
                  <a:schemeClr val="tx2"/>
                </a:solidFill>
              </a:rPr>
              <a:t>        </a:t>
            </a:r>
            <a:endParaRPr lang="en-IN" sz="48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3330205"/>
            <a:ext cx="763284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 smtClean="0">
              <a:solidFill>
                <a:schemeClr val="tx2"/>
              </a:solidFill>
            </a:endParaRPr>
          </a:p>
          <a:p>
            <a:endParaRPr lang="en-US" sz="4000" dirty="0" smtClean="0">
              <a:solidFill>
                <a:schemeClr val="tx2"/>
              </a:solidFill>
            </a:endParaRPr>
          </a:p>
          <a:p>
            <a:endParaRPr lang="en-US" sz="4000" b="1" dirty="0" smtClean="0">
              <a:solidFill>
                <a:schemeClr val="tx2"/>
              </a:solidFill>
            </a:endParaRPr>
          </a:p>
          <a:p>
            <a:r>
              <a:rPr lang="en-US" sz="4000" dirty="0" smtClean="0">
                <a:solidFill>
                  <a:schemeClr val="tx2"/>
                </a:solidFill>
              </a:rPr>
              <a:t>                     </a:t>
            </a:r>
          </a:p>
          <a:p>
            <a:endParaRPr lang="en-US" sz="4000" dirty="0" smtClean="0">
              <a:solidFill>
                <a:schemeClr val="tx2"/>
              </a:solidFill>
            </a:endParaRPr>
          </a:p>
          <a:p>
            <a:r>
              <a:rPr lang="en-US" sz="2800" dirty="0" smtClean="0">
                <a:solidFill>
                  <a:schemeClr val="tx2"/>
                </a:solidFill>
              </a:rPr>
              <a:t>						</a:t>
            </a:r>
          </a:p>
          <a:p>
            <a:endParaRPr lang="en-IN" sz="2800" dirty="0">
              <a:solidFill>
                <a:schemeClr val="tx2"/>
              </a:solidFill>
            </a:endParaRP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8475" algn="l"/>
              </a:tabLst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84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C:\Users\Administrato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5105400"/>
            <a:ext cx="7620000" cy="1752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 rot="10800000" flipV="1">
            <a:off x="2514600" y="4517767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n>
                  <a:prstDash val="solid"/>
                </a:ln>
                <a:solidFill>
                  <a:srgbClr val="00B0F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DR. C. R. CHOUGULE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7800" y="2286000"/>
            <a:ext cx="6400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DEPARTMENT OF ENGLISH</a:t>
            </a:r>
          </a:p>
          <a:p>
            <a:pPr algn="ctr"/>
            <a:endParaRPr lang="en-US" dirty="0" smtClean="0">
              <a:solidFill>
                <a:srgbClr val="C00000"/>
              </a:solidFill>
            </a:endParaRPr>
          </a:p>
          <a:p>
            <a:pPr algn="ctr"/>
            <a:r>
              <a:rPr lang="en-US" b="1" dirty="0" smtClean="0">
                <a:ln>
                  <a:prstDash val="solid"/>
                </a:ln>
                <a:solidFill>
                  <a:schemeClr val="tx2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B.A. III (Optional English)</a:t>
            </a:r>
          </a:p>
          <a:p>
            <a:pPr algn="ctr"/>
            <a:r>
              <a:rPr lang="en-US" b="1" dirty="0" smtClean="0">
                <a:ln>
                  <a:prstDash val="solid"/>
                </a:ln>
                <a:solidFill>
                  <a:schemeClr val="tx2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UNDERSTANDING DRAMA</a:t>
            </a:r>
          </a:p>
          <a:p>
            <a:pPr algn="ctr"/>
            <a:endParaRPr lang="en-US" b="1" dirty="0" smtClean="0">
              <a:ln>
                <a:prstDash val="solid"/>
              </a:ln>
              <a:solidFill>
                <a:srgbClr val="4133FB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335187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/>
              <a:t>                    </a:t>
            </a:r>
            <a:r>
              <a:rPr lang="en-US" sz="2800" b="1" dirty="0" smtClean="0">
                <a:solidFill>
                  <a:srgbClr val="FF0000"/>
                </a:solidFill>
              </a:rPr>
              <a:t>TRAGEDY  </a:t>
            </a:r>
            <a:r>
              <a:rPr lang="en-US" sz="2800" b="1" dirty="0" smtClean="0">
                <a:solidFill>
                  <a:srgbClr val="FF0000"/>
                </a:solidFill>
              </a:rPr>
              <a:t>AS A FORM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06562"/>
            <a:ext cx="8763000" cy="5075238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Origin of Tragedy.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Definition of Tragedy.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Types of tragedy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562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b="1" dirty="0" smtClean="0"/>
              <a:t>Classical or Greek Tragedy.</a:t>
            </a:r>
          </a:p>
          <a:p>
            <a:pPr marL="0" indent="0">
              <a:buNone/>
            </a:pPr>
            <a:endParaRPr lang="en-US" sz="3600" b="1" dirty="0" smtClean="0"/>
          </a:p>
          <a:p>
            <a:pPr>
              <a:buFont typeface="Wingdings" pitchFamily="2" charset="2"/>
              <a:buChar char="v"/>
            </a:pPr>
            <a:r>
              <a:rPr lang="en-US" sz="3600" b="1" dirty="0" smtClean="0"/>
              <a:t>Elizabethan Tragedy.</a:t>
            </a:r>
          </a:p>
          <a:p>
            <a:pPr>
              <a:buFont typeface="Wingdings" pitchFamily="2" charset="2"/>
              <a:buChar char="v"/>
            </a:pPr>
            <a:endParaRPr lang="en-US" sz="3600" b="1" dirty="0" smtClean="0"/>
          </a:p>
          <a:p>
            <a:pPr marL="0" indent="0">
              <a:buNone/>
            </a:pPr>
            <a:endParaRPr lang="en-US" sz="3600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rgbClr val="0070C0"/>
              </a:solidFill>
            </a:endParaRPr>
          </a:p>
          <a:p>
            <a:pPr marL="0" indent="0">
              <a:buFont typeface="Wingdings" pitchFamily="2" charset="2"/>
              <a:buChar char="v"/>
            </a:pPr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48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                 Types </a:t>
            </a:r>
            <a:r>
              <a:rPr lang="en-US" dirty="0" smtClean="0">
                <a:solidFill>
                  <a:srgbClr val="FF0000"/>
                </a:solidFill>
              </a:rPr>
              <a:t>of tragedy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7696200" cy="5181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1" dirty="0" smtClean="0"/>
              <a:t> The Heroic Tragedy.</a:t>
            </a:r>
          </a:p>
          <a:p>
            <a:pPr>
              <a:defRPr/>
            </a:pPr>
            <a:endParaRPr lang="en-US" sz="3600" b="1" dirty="0"/>
          </a:p>
          <a:p>
            <a:pPr>
              <a:defRPr/>
            </a:pPr>
            <a:r>
              <a:rPr lang="en-US" sz="3600" b="1" dirty="0" smtClean="0"/>
              <a:t>Domestic Tragedy.</a:t>
            </a:r>
          </a:p>
          <a:p>
            <a:pPr>
              <a:buNone/>
              <a:defRPr/>
            </a:pPr>
            <a:endParaRPr lang="en-US" sz="36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71D5E5-48C9-4C0A-B2EB-86A8D5516AB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                              Conclusion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Tragedy is an important form of western drama.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smtClean="0"/>
              <a:t>There </a:t>
            </a:r>
            <a:r>
              <a:rPr lang="en-US" sz="2000" dirty="0" smtClean="0"/>
              <a:t>may or may not be some moments of comic relief.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In a tragedy, the hero faces disaster and usually death.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This presentation raises questions about the meaning of existence, the nature of fate, morality and social or psychological relationship.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2132856"/>
            <a:ext cx="59766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C00000"/>
                </a:solidFill>
              </a:rPr>
              <a:t>T</a:t>
            </a:r>
            <a:r>
              <a:rPr lang="en-US" sz="9600" dirty="0" smtClean="0">
                <a:solidFill>
                  <a:schemeClr val="tx2"/>
                </a:solidFill>
              </a:rPr>
              <a:t>H</a:t>
            </a:r>
            <a:r>
              <a:rPr lang="en-US" sz="9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r>
              <a:rPr lang="en-US" sz="9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N</a:t>
            </a:r>
            <a:r>
              <a:rPr lang="en-US" sz="9600" dirty="0" smtClean="0">
                <a:solidFill>
                  <a:srgbClr val="FFC000"/>
                </a:solidFill>
              </a:rPr>
              <a:t>K</a:t>
            </a:r>
            <a:r>
              <a:rPr lang="en-US" sz="9600" dirty="0" smtClean="0">
                <a:solidFill>
                  <a:schemeClr val="tx2"/>
                </a:solidFill>
              </a:rPr>
              <a:t> </a:t>
            </a:r>
            <a:endParaRPr lang="en-IN" sz="96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00192" y="655528"/>
            <a:ext cx="16561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</a:t>
            </a:r>
          </a:p>
          <a:p>
            <a:r>
              <a:rPr lang="en-US" sz="9600" dirty="0" smtClean="0">
                <a:solidFill>
                  <a:srgbClr val="00B0F0"/>
                </a:solidFill>
              </a:rPr>
              <a:t>O</a:t>
            </a:r>
          </a:p>
          <a:p>
            <a:r>
              <a:rPr lang="en-US" sz="9600" dirty="0">
                <a:solidFill>
                  <a:srgbClr val="0070C0"/>
                </a:solidFill>
              </a:rPr>
              <a:t>U</a:t>
            </a:r>
            <a:endParaRPr lang="en-IN" sz="9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760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8" presetClass="exit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8" presetClass="exit" presetSubtype="0" ac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372</TotalTime>
  <Words>133</Words>
  <Application>Microsoft Office PowerPoint</Application>
  <PresentationFormat>On-screen Show (4:3)</PresentationFormat>
  <Paragraphs>48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WELCOME</vt:lpstr>
      <vt:lpstr>PowerPoint Presentation</vt:lpstr>
      <vt:lpstr>                     TRAGEDY  AS A FORM</vt:lpstr>
      <vt:lpstr>Types of tragedy</vt:lpstr>
      <vt:lpstr>                  Types of tragedy</vt:lpstr>
      <vt:lpstr>                              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cvbj</dc:creator>
  <cp:lastModifiedBy>GKG-BCA-02</cp:lastModifiedBy>
  <cp:revision>90</cp:revision>
  <dcterms:created xsi:type="dcterms:W3CDTF">2013-12-03T17:11:00Z</dcterms:created>
  <dcterms:modified xsi:type="dcterms:W3CDTF">2019-08-24T03:36:00Z</dcterms:modified>
</cp:coreProperties>
</file>